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87" r:id="rId3"/>
    <p:sldId id="288" r:id="rId4"/>
    <p:sldId id="289" r:id="rId5"/>
    <p:sldId id="290" r:id="rId6"/>
    <p:sldId id="291" r:id="rId7"/>
    <p:sldId id="346" r:id="rId8"/>
    <p:sldId id="347" r:id="rId9"/>
    <p:sldId id="348" r:id="rId10"/>
    <p:sldId id="349" r:id="rId11"/>
    <p:sldId id="350" r:id="rId12"/>
    <p:sldId id="36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707" autoAdjust="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6F973F-DBCE-4204-9076-194ABBB1AD08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A6C047-45AE-4ACC-80A4-5AF96E839060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1196975"/>
            <a:ext cx="8207375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9900" y="2422525"/>
            <a:ext cx="8212138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457200" y="1174750"/>
            <a:ext cx="82296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emf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3532505"/>
          </a:xfrm>
        </p:spPr>
        <p:txBody>
          <a:bodyPr>
            <a:normAutofit fontScale="90000"/>
          </a:bodyPr>
          <a:lstStyle/>
          <a:p>
            <a:br>
              <a:rPr lang="ru-RU" b="1" u="sng" cap="all" dirty="0" smtClean="0">
                <a:solidFill>
                  <a:schemeClr val="accent2">
                    <a:lumMod val="75000"/>
                  </a:schemeClr>
                </a:solidFill>
                <a:cs typeface="Times New Roman" panose="02020603050405020304" pitchFamily="18" charset="0"/>
              </a:rPr>
            </a:br>
            <a:br>
              <a:rPr lang="ru-RU" b="1" u="sng" cap="all" dirty="0" smtClean="0">
                <a:solidFill>
                  <a:schemeClr val="accent2">
                    <a:lumMod val="75000"/>
                  </a:schemeClr>
                </a:solidFill>
                <a:cs typeface="Times New Roman" panose="02020603050405020304" pitchFamily="18" charset="0"/>
              </a:rPr>
            </a:br>
            <a:r>
              <a:rPr lang="en-US" altLang="en-US" b="1" u="sng" cap="all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МЕТАЛДАР</a:t>
            </a:r>
            <a:r>
              <a:rPr lang="en-US" altLang="ru-RU" b="1" u="sng" cap="all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u="sng" cap="all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</a:t>
            </a:r>
            <a:r>
              <a:rPr lang="en-US" altLang="ru-RU" b="1" u="sng" cap="all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u="sng" cap="all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ҚОРЫТПАЛАРДЫҢ</a:t>
            </a:r>
            <a:r>
              <a:rPr lang="en-US" altLang="ru-RU" b="1" u="sng" cap="all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u="sng" cap="all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Қаттылығын</a:t>
            </a:r>
            <a:r>
              <a:rPr lang="en-US" altLang="ru-RU" b="1" u="sng" cap="all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b="1" u="sng" cap="all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ӨЛШЕУ</a:t>
            </a:r>
            <a:br>
              <a:rPr lang="ru-RU" b="1" u="sng" cap="all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u="sng" cap="all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u="sng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28370" y="499745"/>
            <a:ext cx="7501255" cy="5051425"/>
          </a:xfrm>
        </p:spPr>
        <p:txBody>
          <a:bodyPr>
            <a:noAutofit/>
          </a:bodyPr>
          <a:lstStyle/>
          <a:p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Материалдар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мен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жабдықтар</a:t>
            </a:r>
            <a:br>
              <a:rPr lang="en-US" altLang="en-US" sz="3200" cap="all" dirty="0">
                <a:noFill/>
                <a:cs typeface="Times New Roman" panose="02020603050405020304" pitchFamily="18" charset="0"/>
              </a:rPr>
            </a:br>
            <a:br>
              <a:rPr lang="en-US" altLang="ru-RU" sz="3200" cap="all" dirty="0">
                <a:noFill/>
                <a:cs typeface="Times New Roman" panose="02020603050405020304" pitchFamily="18" charset="0"/>
              </a:rPr>
            </a:b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2.2.1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ТШ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және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ТК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типті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қаттылықты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өлшеу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құралдары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;</a:t>
            </a:r>
            <a:br>
              <a:rPr lang="en-US" altLang="ru-RU" sz="3200" cap="all" dirty="0">
                <a:noFill/>
                <a:cs typeface="Times New Roman" panose="02020603050405020304" pitchFamily="18" charset="0"/>
              </a:rPr>
            </a:b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2.2.2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Әртүрлі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материалдардан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қаттылығын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өлшеуге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дайындалған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үлгілер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жинағы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.</a:t>
            </a:r>
            <a:br>
              <a:rPr lang="en-US" altLang="ru-RU" sz="3200" cap="all" dirty="0">
                <a:noFill/>
                <a:cs typeface="Times New Roman" panose="02020603050405020304" pitchFamily="18" charset="0"/>
              </a:rPr>
            </a:b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2.2.3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МПБ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-2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микроскобы</a:t>
            </a:r>
            <a:br>
              <a:rPr lang="en-US" altLang="en-US" sz="3200" cap="all" dirty="0">
                <a:noFill/>
                <a:cs typeface="Times New Roman" panose="02020603050405020304" pitchFamily="18" charset="0"/>
              </a:rPr>
            </a:b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2.2.4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Қаттылықты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аудару</a:t>
            </a:r>
            <a:r>
              <a:rPr lang="en-US" altLang="ru-RU" sz="3200" cap="all" dirty="0">
                <a:noFill/>
                <a:cs typeface="Times New Roman" panose="02020603050405020304" pitchFamily="18" charset="0"/>
              </a:rPr>
              <a:t> </a:t>
            </a:r>
            <a:r>
              <a:rPr lang="en-US" altLang="en-US" sz="3200" cap="all" dirty="0">
                <a:noFill/>
                <a:cs typeface="Times New Roman" panose="02020603050405020304" pitchFamily="18" charset="0"/>
              </a:rPr>
              <a:t>кестесі</a:t>
            </a:r>
            <a:br>
              <a:rPr lang="en-US" altLang="en-US" sz="3200" cap="all" dirty="0">
                <a:noFill/>
                <a:cs typeface="Times New Roman" panose="02020603050405020304" pitchFamily="18" charset="0"/>
              </a:rPr>
            </a:br>
            <a:endParaRPr lang="en-US" altLang="en-US" sz="3200" cap="all" dirty="0">
              <a:noFill/>
              <a:cs typeface="Times New Roman" panose="02020603050405020304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268605"/>
            <a:ext cx="8229600" cy="4627245"/>
          </a:xfrm>
        </p:spPr>
        <p:txBody>
          <a:bodyPr>
            <a:normAutofit fontScale="90000"/>
          </a:bodyPr>
          <a:lstStyle/>
          <a:p>
            <a:pPr algn="ctr">
              <a:buNone/>
            </a:pP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Материалдар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жабдықтар</a:t>
            </a:r>
            <a:endParaRPr lang="en-US" altLang="en-US" sz="3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en-US" altLang="ru-RU" sz="3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2.2.1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ТШ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ТК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типті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қаттылықты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өлшеу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altLang="ru-RU" sz="3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2.2.2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материалдардан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қаттылығын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өлшеуге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дайындалған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үлгілер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жинағы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3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2.2.3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МПБ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-2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микроскобы</a:t>
            </a:r>
            <a:endParaRPr lang="en-US" altLang="en-US" sz="3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2.2.4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Қаттылықты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аудару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кестесі</a:t>
            </a:r>
            <a:endParaRPr lang="en-US" altLang="en-US" sz="3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en-US" altLang="ru-RU" sz="3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en-US" altLang="en-US" sz="3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71500" y="1108710"/>
            <a:ext cx="8072755" cy="498665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indent="450850" algn="just" fontAlgn="base">
              <a:spcBef>
                <a:spcPct val="0"/>
              </a:spcBef>
              <a:spcAft>
                <a:spcPct val="0"/>
              </a:spcAft>
            </a:pPr>
            <a:endParaRPr lang="ru-RU" sz="3200" dirty="0" smtClean="0"/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395605" y="548640"/>
            <a:ext cx="7896860" cy="5100955"/>
          </a:xfrm>
          <a:prstGeom prst="rect">
            <a:avLst/>
          </a:prstGeom>
        </p:spPr>
        <p:txBody>
          <a:bodyPr>
            <a:noAutofit/>
          </a:bodyPr>
          <a:p>
            <a:pPr marL="0" indent="457200" defTabSz="26670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>
                <a:latin typeface="Times New Roman" panose="02020603050405020304"/>
                <a:ea typeface="Times New Roman" panose="02020603050405020304"/>
              </a:rPr>
              <a:t>Қаттылық</a:t>
            </a:r>
            <a:r>
              <a:rPr lang="en-US" altLang="ru-RU" sz="4000" b="1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4000" b="1">
                <a:latin typeface="Times New Roman" panose="02020603050405020304"/>
                <a:ea typeface="Times New Roman" panose="02020603050405020304"/>
              </a:rPr>
              <a:t>деп</a:t>
            </a:r>
            <a:r>
              <a:rPr lang="en-US" altLang="ru-RU" sz="4000" b="1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4000" b="1">
                <a:latin typeface="Times New Roman" panose="02020603050405020304"/>
                <a:ea typeface="Times New Roman" panose="02020603050405020304"/>
              </a:rPr>
              <a:t>металдар</a:t>
            </a:r>
            <a:r>
              <a:rPr lang="en-US" altLang="ru-RU" sz="4000" b="1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4000" b="1">
                <a:latin typeface="Times New Roman" panose="02020603050405020304"/>
                <a:ea typeface="Times New Roman" panose="02020603050405020304"/>
              </a:rPr>
              <a:t>мен</a:t>
            </a:r>
            <a:r>
              <a:rPr lang="en-US" altLang="ru-RU" sz="4000" b="1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4000" b="1">
                <a:latin typeface="Times New Roman" panose="02020603050405020304"/>
                <a:ea typeface="Times New Roman" panose="02020603050405020304"/>
              </a:rPr>
              <a:t>қорытпалардың</a:t>
            </a:r>
            <a:r>
              <a:rPr lang="en-US" altLang="ru-RU" sz="4000" b="1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4000" b="1">
                <a:latin typeface="Times New Roman" panose="02020603050405020304"/>
                <a:ea typeface="Times New Roman" panose="02020603050405020304"/>
              </a:rPr>
              <a:t>жергілікті</a:t>
            </a:r>
            <a:r>
              <a:rPr lang="en-US" altLang="ru-RU" sz="4000" b="1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4000" b="1">
                <a:latin typeface="Times New Roman" panose="02020603050405020304"/>
                <a:ea typeface="Times New Roman" panose="02020603050405020304"/>
              </a:rPr>
              <a:t>деформацияға</a:t>
            </a:r>
            <a:r>
              <a:rPr lang="en-US" altLang="ru-RU" sz="4000" b="1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4000" b="1">
                <a:latin typeface="Times New Roman" panose="02020603050405020304"/>
                <a:ea typeface="Times New Roman" panose="02020603050405020304"/>
              </a:rPr>
              <a:t>қарсылық</a:t>
            </a:r>
            <a:r>
              <a:rPr lang="en-US" altLang="ru-RU" sz="4000" b="1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4000" b="1">
                <a:latin typeface="Times New Roman" panose="02020603050405020304"/>
                <a:ea typeface="Times New Roman" panose="02020603050405020304"/>
              </a:rPr>
              <a:t>көрсету</a:t>
            </a:r>
            <a:r>
              <a:rPr lang="en-US" altLang="ru-RU" sz="4000" b="1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4000" b="1">
                <a:latin typeface="Times New Roman" panose="02020603050405020304"/>
                <a:ea typeface="Times New Roman" panose="02020603050405020304"/>
              </a:rPr>
              <a:t>қабілеті</a:t>
            </a:r>
            <a:r>
              <a:rPr lang="en-US" altLang="ru-RU" sz="4000" b="1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altLang="en-US" sz="4000" b="1">
                <a:latin typeface="Times New Roman" panose="02020603050405020304"/>
                <a:ea typeface="Times New Roman" panose="02020603050405020304"/>
              </a:rPr>
              <a:t>аталады</a:t>
            </a:r>
            <a:r>
              <a:rPr lang="en-US" altLang="ru-RU" sz="4000" b="1">
                <a:latin typeface="Times New Roman" panose="02020603050405020304"/>
                <a:ea typeface="Times New Roman" panose="02020603050405020304"/>
              </a:rPr>
              <a:t>.</a:t>
            </a:r>
            <a:endParaRPr sz="4000" b="1"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499745" y="1028065"/>
            <a:ext cx="8215630" cy="47980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1110615" y="1000760"/>
            <a:ext cx="7190740" cy="4272280"/>
          </a:xfrm>
          <a:prstGeom prst="rect">
            <a:avLst/>
          </a:prstGeom>
        </p:spPr>
        <p:txBody>
          <a:bodyPr wrap="square">
            <a:noAutofit/>
          </a:bodyPr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sz="3200" b="1">
                <a:latin typeface="Times New Roman" panose="02020603050405020304"/>
                <a:ea typeface="Times New Roman" panose="02020603050405020304"/>
              </a:rPr>
              <a:t>Бринель әдісі бойынша қаттылықты  (НВ) өлшеу</a:t>
            </a:r>
            <a:endParaRPr sz="3200" b="1">
              <a:latin typeface="Times New Roman" panose="02020603050405020304"/>
              <a:ea typeface="Times New Roman" panose="02020603050405020304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sz="3200" b="1">
                <a:latin typeface="Times New Roman" panose="02020603050405020304"/>
                <a:ea typeface="Times New Roman" panose="02020603050405020304"/>
              </a:rPr>
              <a:t> </a:t>
            </a:r>
            <a:endParaRPr sz="3200" b="1">
              <a:latin typeface="Times New Roman" panose="02020603050405020304"/>
              <a:ea typeface="Times New Roman" panose="02020603050405020304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sz="3200" b="1">
                <a:latin typeface="Times New Roman" panose="02020603050405020304"/>
                <a:ea typeface="Times New Roman" panose="02020603050405020304"/>
              </a:rPr>
              <a:t> </a:t>
            </a:r>
            <a:r>
              <a:rPr sz="3200">
                <a:latin typeface="Times New Roman" panose="02020603050405020304"/>
                <a:ea typeface="Times New Roman" panose="02020603050405020304"/>
              </a:rPr>
              <a:t>Бринелль әдісі бойынша  қаттылықты өлшеуде сынақтағы үлгіге Д диаметрлі болат шарикті  белгіленген күшпен мөлшерлі уақыт батыру керек </a:t>
            </a:r>
            <a:endParaRPr sz="3200"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 flipV="1">
            <a:off x="2032000" y="5364480"/>
            <a:ext cx="5080000" cy="298450"/>
          </a:xfrm>
          <a:prstGeom prst="rect">
            <a:avLst/>
          </a:prstGeom>
        </p:spPr>
        <p:txBody>
          <a:bodyPr>
            <a:noAutofit/>
          </a:bodyPr>
          <a:p>
            <a:endParaRPr sz="2600"/>
          </a:p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sz="1600">
                <a:latin typeface="Times New Roman" panose="02020603050405020304"/>
                <a:ea typeface="Times New Roman" panose="02020603050405020304"/>
              </a:rPr>
              <a:t> </a:t>
            </a:r>
            <a:endParaRPr sz="1600"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620" y="928370"/>
            <a:ext cx="7929880" cy="442785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457200" algn="just"/>
            <a:endParaRPr lang="ru-RU" sz="2400" dirty="0"/>
          </a:p>
        </p:txBody>
      </p:sp>
      <p:pic>
        <p:nvPicPr>
          <p:cNvPr id="-2147482620" name="Изображение -2147482621" descr="ЭТМ_2"/>
          <p:cNvPicPr>
            <a:picLocks noChangeAspect="1"/>
          </p:cNvPicPr>
          <p:nvPr/>
        </p:nvPicPr>
        <p:blipFill>
          <a:blip r:embed="rId1">
            <a:lum bright="17999" contrast="72000"/>
          </a:blip>
          <a:srcRect l="11339" r="9448"/>
          <a:stretch>
            <a:fillRect/>
          </a:stretch>
        </p:blipFill>
        <p:spPr>
          <a:xfrm>
            <a:off x="1856105" y="633730"/>
            <a:ext cx="5640705" cy="48679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3000" y="1000125"/>
            <a:ext cx="7358380" cy="426085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457200" algn="just"/>
            <a:endParaRPr lang="ru-RU" sz="3200" dirty="0">
              <a:solidFill>
                <a:schemeClr val="accent2"/>
              </a:solidFill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755650" y="1412875"/>
            <a:ext cx="7062470" cy="3255010"/>
          </a:xfrm>
          <a:prstGeom prst="rect">
            <a:avLst/>
          </a:prstGeom>
        </p:spPr>
        <p:txBody>
          <a:bodyPr>
            <a:noAutofit/>
          </a:bodyPr>
          <a:p>
            <a:pPr indent="0" algn="just" defTabSz="266700">
              <a:spcBef>
                <a:spcPct val="0"/>
              </a:spcBef>
              <a:spcAft>
                <a:spcPct val="0"/>
              </a:spcAft>
            </a:pPr>
            <a:r>
              <a:rPr sz="2400" b="1">
                <a:latin typeface="Times New Roman" panose="02020603050405020304"/>
                <a:ea typeface="Times New Roman" panose="02020603050405020304"/>
              </a:rPr>
              <a:t>Бринелль бойынша қаттылықтың саны  келесі өрнек арқылы анықталады:</a:t>
            </a:r>
            <a:endParaRPr sz="2400" b="1">
              <a:latin typeface="Times New Roman" panose="02020603050405020304"/>
              <a:ea typeface="Times New Roman" panose="02020603050405020304"/>
            </a:endParaRPr>
          </a:p>
          <a:p>
            <a:pPr indent="0" defTabSz="266700">
              <a:spcBef>
                <a:spcPct val="0"/>
              </a:spcBef>
              <a:spcAft>
                <a:spcPct val="0"/>
              </a:spcAft>
            </a:pPr>
            <a:r>
              <a:rPr sz="2400">
                <a:latin typeface="Times New Roman" panose="02020603050405020304"/>
                <a:ea typeface="Times New Roman" panose="02020603050405020304"/>
              </a:rPr>
              <a:t>                   </a:t>
            </a:r>
            <a:endParaRPr sz="2400">
              <a:latin typeface="Times New Roman" panose="02020603050405020304"/>
              <a:ea typeface="Times New Roman" panose="02020603050405020304"/>
            </a:endParaRPr>
          </a:p>
        </p:txBody>
      </p:sp>
      <p:graphicFrame>
        <p:nvGraphicFramePr>
          <p:cNvPr id="-2147482618" name="Объект -2147482619"/>
          <p:cNvGraphicFramePr>
            <a:graphicFrameLocks noChangeAspect="1"/>
          </p:cNvGraphicFramePr>
          <p:nvPr/>
        </p:nvGraphicFramePr>
        <p:xfrm>
          <a:off x="1986280" y="2849245"/>
          <a:ext cx="5193030" cy="1548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1562100" imgH="457200" progId="Equation.3">
                  <p:embed/>
                </p:oleObj>
              </mc:Choice>
              <mc:Fallback>
                <p:oleObj name="" r:id="rId1" imgW="1562100" imgH="457200" progId="Equation.3">
                  <p:embed/>
                  <p:pic>
                    <p:nvPicPr>
                      <p:cNvPr id="0" name="Изображение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86280" y="2849245"/>
                        <a:ext cx="5193030" cy="154876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495" y="428625"/>
            <a:ext cx="7787005" cy="461137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457200" algn="just"/>
            <a:endParaRPr lang="ru-RU" sz="3200" dirty="0"/>
          </a:p>
        </p:txBody>
      </p:sp>
      <p:pic>
        <p:nvPicPr>
          <p:cNvPr id="1073742859" name="Изображение 1073742858" descr="ЭТМ_3"/>
          <p:cNvPicPr>
            <a:picLocks noChangeAspect="1"/>
          </p:cNvPicPr>
          <p:nvPr/>
        </p:nvPicPr>
        <p:blipFill>
          <a:blip r:embed="rId1">
            <a:lum contrast="70000"/>
          </a:blip>
          <a:srcRect l="3149" t="1364" r="3149" b="1364"/>
          <a:stretch>
            <a:fillRect/>
          </a:stretch>
        </p:blipFill>
        <p:spPr>
          <a:xfrm>
            <a:off x="1723390" y="769620"/>
            <a:ext cx="6541135" cy="518287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370" y="857250"/>
            <a:ext cx="7429500" cy="449262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457200" algn="just"/>
            <a:r>
              <a:rPr lang="ru-RU" sz="3200" dirty="0" smtClean="0"/>
              <a:t>.</a:t>
            </a:r>
            <a:endParaRPr lang="ru-RU" sz="3200" dirty="0"/>
          </a:p>
        </p:txBody>
      </p:sp>
      <p:graphicFrame>
        <p:nvGraphicFramePr>
          <p:cNvPr id="3" name="Таблица 2"/>
          <p:cNvGraphicFramePr/>
          <p:nvPr>
            <p:custDataLst>
              <p:tags r:id="rId1"/>
            </p:custDataLst>
          </p:nvPr>
        </p:nvGraphicFramePr>
        <p:xfrm>
          <a:off x="1522095" y="1038860"/>
          <a:ext cx="6078855" cy="7733030"/>
        </p:xfrm>
        <a:graphic>
          <a:graphicData uri="http://schemas.openxmlformats.org/drawingml/2006/table">
            <a:tbl>
              <a:tblPr/>
              <a:tblGrid>
                <a:gridCol w="930475"/>
                <a:gridCol w="25200"/>
                <a:gridCol w="592455"/>
                <a:gridCol w="525780"/>
                <a:gridCol w="516255"/>
                <a:gridCol w="516255"/>
                <a:gridCol w="284480"/>
                <a:gridCol w="737870"/>
                <a:gridCol w="506730"/>
                <a:gridCol w="506730"/>
                <a:gridCol w="936625"/>
              </a:tblGrid>
              <a:tr h="1294130">
                <a:tc rowSpan="2">
                  <a:txBody>
                    <a:bodyPr/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2000" b="1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cP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cPr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2000" b="1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cP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cPr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2000" b="1" baseline="30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cP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cP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cPr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8895">
                <a:tc vMerge="1"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2000" b="1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2000" b="1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2000" b="1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2000" b="1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2000" b="1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2000" b="1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2000" b="1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2000" b="1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2000" b="1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2000" b="1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47700">
                <a:tc>
                  <a:txBody>
                    <a:bodyPr/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Times New Roman" panose="02020603050405020304"/>
                          <a:ea typeface="Times New Roman" panose="02020603050405020304"/>
                        </a:rPr>
                        <a:t>1</a:t>
                      </a:r>
                      <a:endParaRPr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30" y="1039495"/>
            <a:ext cx="8729345" cy="438023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428750" y="1274445"/>
            <a:ext cx="7072630" cy="50158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-2147482594" name="Изображение -2147482595" descr="25а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0740" y="1146810"/>
            <a:ext cx="7680960" cy="39027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500" y="499745"/>
            <a:ext cx="8286750" cy="56648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0885" y="1129030"/>
            <a:ext cx="7879715" cy="445643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2140" y="1124585"/>
            <a:ext cx="8034655" cy="418909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478*356"/>
  <p:tag name="TABLE_ENDDRAG_RECT" val="119*81*478*356"/>
</p:tagLst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837</Words>
  <Application>WPS Presentation</Application>
  <PresentationFormat>Экран (4:3)</PresentationFormat>
  <Paragraphs>48</Paragraphs>
  <Slides>11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27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40" baseType="lpstr">
      <vt:lpstr>Arial</vt:lpstr>
      <vt:lpstr>SimSun</vt:lpstr>
      <vt:lpstr>Wingdings</vt:lpstr>
      <vt:lpstr>Times New Roman</vt:lpstr>
      <vt:lpstr>Symbol</vt:lpstr>
      <vt:lpstr>Calibri</vt:lpstr>
      <vt:lpstr>Microsoft YaHei</vt:lpstr>
      <vt:lpstr>Arial Unicode MS</vt:lpstr>
      <vt:lpstr>Times New Roman</vt:lpstr>
      <vt:lpstr>Arial Narrow</vt:lpstr>
      <vt:lpstr>Bahnschrift Light SemiCondensed</vt:lpstr>
      <vt:lpstr>Bahnschrift SemiLight</vt:lpstr>
      <vt:lpstr>Century Gothic</vt:lpstr>
      <vt:lpstr>Corbel</vt:lpstr>
      <vt:lpstr>Franklin Gothic Medium</vt:lpstr>
      <vt:lpstr>Lucida Console</vt:lpstr>
      <vt:lpstr>Microsoft JhengHei UI Light</vt:lpstr>
      <vt:lpstr>Microsoft YaHei UI Light</vt:lpstr>
      <vt:lpstr>Proxy 5</vt:lpstr>
      <vt:lpstr>RomanC</vt:lpstr>
      <vt:lpstr>Segoe UI Semilight</vt:lpstr>
      <vt:lpstr>Sitka Heading</vt:lpstr>
      <vt:lpstr>Symap</vt:lpstr>
      <vt:lpstr>Symeteo</vt:lpstr>
      <vt:lpstr>Txt</vt:lpstr>
      <vt:lpstr>Yu Gothic Medium</vt:lpstr>
      <vt:lpstr>Trebuchet MS</vt:lpstr>
      <vt:lpstr>Blue Waves</vt:lpstr>
      <vt:lpstr>Equation.3</vt:lpstr>
      <vt:lpstr>  Модуль 5  </vt:lpstr>
      <vt:lpstr>ТЕМА 12.  ПРОИЗВОДСТВО ЧУГУНА И СТАЛИ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1</dc:title>
  <dc:creator/>
  <cp:lastModifiedBy>User</cp:lastModifiedBy>
  <cp:revision>204</cp:revision>
  <dcterms:created xsi:type="dcterms:W3CDTF">2026-02-04T03:13:12Z</dcterms:created>
  <dcterms:modified xsi:type="dcterms:W3CDTF">2026-02-04T03:38:53Z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EB689C6928E247E8A5181F45EB31A515_13</vt:lpwstr>
  </property>
  <property fmtid="{D5CDD505-2E9C-101B-9397-08002B2CF9AE}" pid="3" name="KSOProductBuildVer">
    <vt:lpwstr>1049-12.2.0.23196</vt:lpwstr>
  </property>
</Properties>
</file>